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64" r:id="rId6"/>
    <p:sldId id="271" r:id="rId7"/>
    <p:sldId id="257" r:id="rId8"/>
    <p:sldId id="258" r:id="rId9"/>
    <p:sldId id="259" r:id="rId10"/>
    <p:sldId id="260" r:id="rId11"/>
    <p:sldId id="262" r:id="rId12"/>
    <p:sldId id="261" r:id="rId13"/>
    <p:sldId id="263" r:id="rId14"/>
    <p:sldId id="279" r:id="rId15"/>
    <p:sldId id="267" r:id="rId16"/>
    <p:sldId id="274" r:id="rId17"/>
    <p:sldId id="275" r:id="rId18"/>
    <p:sldId id="273" r:id="rId19"/>
    <p:sldId id="280" r:id="rId20"/>
    <p:sldId id="276" r:id="rId21"/>
    <p:sldId id="277" r:id="rId22"/>
    <p:sldId id="281" r:id="rId23"/>
    <p:sldId id="283" r:id="rId24"/>
    <p:sldId id="278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/>
    <p:restoredTop sz="94631"/>
  </p:normalViewPr>
  <p:slideViewPr>
    <p:cSldViewPr>
      <p:cViewPr varScale="1">
        <p:scale>
          <a:sx n="97" d="100"/>
          <a:sy n="97" d="100"/>
        </p:scale>
        <p:origin x="68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8.emf"/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4/8/20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4/8/20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44213AF-26F6-41FA-8D85-E2C5388D6E58}" type="datetimeFigureOut">
              <a:rPr lang="en-US" smtClean="0"/>
              <a:pPr/>
              <a:t>4/8/20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4/8/20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44213AF-26F6-41FA-8D85-E2C5388D6E58}" type="datetimeFigureOut">
              <a:rPr lang="en-US" smtClean="0"/>
              <a:pPr/>
              <a:t>4/8/20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4.emf"/><Relationship Id="rId9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emf"/><Relationship Id="rId4" Type="http://schemas.openxmlformats.org/officeDocument/2006/relationships/image" Target="../media/image6.emf"/><Relationship Id="rId9" Type="http://schemas.openxmlformats.org/officeDocument/2006/relationships/oleObject" Target="../embeddings/oleObject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Unit Circle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505200"/>
            <a:ext cx="8839200" cy="1600200"/>
          </a:xfrm>
        </p:spPr>
        <p:txBody>
          <a:bodyPr>
            <a:noAutofit/>
          </a:bodyPr>
          <a:lstStyle/>
          <a:p>
            <a:pPr algn="l"/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1295400"/>
            <a:ext cx="5486400" cy="4953000"/>
            <a:chOff x="2057400" y="685800"/>
            <a:chExt cx="5486400" cy="4953000"/>
          </a:xfrm>
        </p:grpSpPr>
        <p:sp>
          <p:nvSpPr>
            <p:cNvPr id="3" name="Oval 2"/>
            <p:cNvSpPr/>
            <p:nvPr/>
          </p:nvSpPr>
          <p:spPr>
            <a:xfrm>
              <a:off x="2667000" y="914400"/>
              <a:ext cx="4495800" cy="441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rot="16200000" flipV="1">
              <a:off x="2419350" y="3143250"/>
              <a:ext cx="4953000" cy="3810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rot="10800000" flipH="1">
              <a:off x="2057400" y="3048000"/>
              <a:ext cx="5486400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228600" y="0"/>
            <a:ext cx="8610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/>
              <a:t>Now lets rotate the triangle over the </a:t>
            </a:r>
            <a:r>
              <a:rPr lang="en-US" sz="3800" b="1" i="1" dirty="0"/>
              <a:t>y</a:t>
            </a:r>
            <a:r>
              <a:rPr lang="en-US" sz="3800" b="1" dirty="0"/>
              <a:t>-axis</a:t>
            </a:r>
          </a:p>
        </p:txBody>
      </p:sp>
      <p:sp>
        <p:nvSpPr>
          <p:cNvPr id="10" name="Isosceles Triangle 9"/>
          <p:cNvSpPr/>
          <p:nvPr/>
        </p:nvSpPr>
        <p:spPr>
          <a:xfrm>
            <a:off x="2819400" y="1752600"/>
            <a:ext cx="914400" cy="1905000"/>
          </a:xfrm>
          <a:prstGeom prst="triangle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19400" y="3429000"/>
            <a:ext cx="228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156856" y="3364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60</a:t>
            </a:r>
            <a:r>
              <a:rPr lang="en-US" b="1" dirty="0">
                <a:sym typeface="Symbol"/>
              </a:rPr>
              <a:t>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732314" y="240574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  <a:r>
              <a:rPr lang="en-US" b="1" dirty="0">
                <a:sym typeface="Symbol"/>
              </a:rPr>
              <a:t>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00400" y="2320576"/>
            <a:ext cx="304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1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2383972" y="2438400"/>
          <a:ext cx="3794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3" imgW="317160" imgH="545760" progId="">
                  <p:embed/>
                </p:oleObj>
              </mc:Choice>
              <mc:Fallback>
                <p:oleObj name="Equation" r:id="rId3" imgW="317160" imgH="5457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3972" y="2438400"/>
                        <a:ext cx="3794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3156856" y="3657600"/>
          <a:ext cx="3048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Equation" r:id="rId5" imgW="177480" imgH="507960" progId="">
                  <p:embed/>
                </p:oleObj>
              </mc:Choice>
              <mc:Fallback>
                <p:oleObj name="Equation" r:id="rId5" imgW="177480" imgH="5079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6856" y="3657600"/>
                        <a:ext cx="30480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715000" y="9144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What is the ordered pair at this point?</a:t>
            </a:r>
          </a:p>
        </p:txBody>
      </p:sp>
      <p:cxnSp>
        <p:nvCxnSpPr>
          <p:cNvPr id="21" name="Shape 20"/>
          <p:cNvCxnSpPr>
            <a:endCxn id="10" idx="0"/>
          </p:cNvCxnSpPr>
          <p:nvPr/>
        </p:nvCxnSpPr>
        <p:spPr>
          <a:xfrm rot="10800000" flipV="1">
            <a:off x="2819400" y="990600"/>
            <a:ext cx="2971800" cy="762000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358775" y="1295400"/>
          <a:ext cx="164306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Equation" r:id="rId7" imgW="838080" imgH="660240" progId="">
                  <p:embed/>
                </p:oleObj>
              </mc:Choice>
              <mc:Fallback>
                <p:oleObj name="Equation" r:id="rId7" imgW="838080" imgH="6602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1295400"/>
                        <a:ext cx="1643063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281058" y="2786742"/>
            <a:ext cx="28194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/>
              <a:t>The x-value becomes negative since it’s in Quad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/>
          </a:bodyPr>
          <a:lstStyle/>
          <a:p>
            <a:r>
              <a:rPr lang="en-US" sz="3800" b="1" dirty="0"/>
              <a:t>What are the side lengths of this triangle if the hypotenuse is 1?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45-45-90 Triangles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1295400" y="2057400"/>
            <a:ext cx="3733800" cy="3124200"/>
          </a:xfrm>
          <a:prstGeom prst="triangle">
            <a:avLst>
              <a:gd name="adj" fmla="val 997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17572" y="4724400"/>
            <a:ext cx="475129" cy="4454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78088" y="2666998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45</a:t>
            </a:r>
            <a:r>
              <a:rPr lang="en-US" sz="3000" b="1" dirty="0">
                <a:sym typeface="Symbol"/>
              </a:rPr>
              <a:t></a:t>
            </a:r>
            <a:endParaRPr lang="en-US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76400" y="4724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45</a:t>
            </a:r>
            <a:r>
              <a:rPr lang="en-US" sz="3000" b="1" dirty="0">
                <a:sym typeface="Symbol"/>
              </a:rPr>
              <a:t></a:t>
            </a:r>
            <a:endParaRPr lang="en-US" sz="3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3048000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1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180306"/>
              </p:ext>
            </p:extLst>
          </p:nvPr>
        </p:nvGraphicFramePr>
        <p:xfrm>
          <a:off x="6467647" y="2611452"/>
          <a:ext cx="151447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4" name="Equation" r:id="rId3" imgW="672840" imgH="279360" progId="">
                  <p:embed/>
                </p:oleObj>
              </mc:Choice>
              <mc:Fallback>
                <p:oleObj name="Equation" r:id="rId3" imgW="672840" imgH="2793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7647" y="2611452"/>
                        <a:ext cx="151447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6369298"/>
              </p:ext>
            </p:extLst>
          </p:nvPr>
        </p:nvGraphicFramePr>
        <p:xfrm>
          <a:off x="6483315" y="3765055"/>
          <a:ext cx="1658938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name="Equation" r:id="rId5" imgW="495000" imgH="431640" progId="Equation.3">
                  <p:embed/>
                </p:oleObj>
              </mc:Choice>
              <mc:Fallback>
                <p:oleObj name="Equation" r:id="rId5" imgW="49500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315" y="3765055"/>
                        <a:ext cx="1658938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5047344" y="2895600"/>
          <a:ext cx="89376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Equation" r:id="rId7" imgW="266400" imgH="431640" progId="Equation.3">
                  <p:embed/>
                </p:oleObj>
              </mc:Choice>
              <mc:Fallback>
                <p:oleObj name="Equation" r:id="rId7" imgW="266400" imgH="431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7344" y="2895600"/>
                        <a:ext cx="893762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3124200" y="5105400"/>
          <a:ext cx="893763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Equation" r:id="rId9" imgW="266400" imgH="431640" progId="Equation.3">
                  <p:embed/>
                </p:oleObj>
              </mc:Choice>
              <mc:Fallback>
                <p:oleObj name="Equation" r:id="rId9" imgW="26640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105400"/>
                        <a:ext cx="893763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1295400"/>
            <a:ext cx="5486400" cy="4953000"/>
            <a:chOff x="2057400" y="685800"/>
            <a:chExt cx="5486400" cy="4953000"/>
          </a:xfrm>
        </p:grpSpPr>
        <p:sp>
          <p:nvSpPr>
            <p:cNvPr id="3" name="Oval 2"/>
            <p:cNvSpPr/>
            <p:nvPr/>
          </p:nvSpPr>
          <p:spPr>
            <a:xfrm>
              <a:off x="2667000" y="914400"/>
              <a:ext cx="4495800" cy="441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rot="16200000" flipV="1">
              <a:off x="2419350" y="3143250"/>
              <a:ext cx="4953000" cy="3810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rot="10800000" flipH="1">
              <a:off x="2057400" y="3048000"/>
              <a:ext cx="5486400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Isosceles Triangle 5"/>
          <p:cNvSpPr/>
          <p:nvPr/>
        </p:nvSpPr>
        <p:spPr>
          <a:xfrm>
            <a:off x="3733800" y="2057400"/>
            <a:ext cx="1447800" cy="1600200"/>
          </a:xfrm>
          <a:prstGeom prst="triangle">
            <a:avLst>
              <a:gd name="adj" fmla="val 10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42656" y="3364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45</a:t>
            </a:r>
            <a:r>
              <a:rPr lang="en-US" b="1" dirty="0">
                <a:sym typeface="Symbol"/>
              </a:rPr>
              <a:t>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02628" y="2362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45</a:t>
            </a:r>
            <a:r>
              <a:rPr lang="en-US" b="1" dirty="0">
                <a:sym typeface="Symbol"/>
              </a:rPr>
              <a:t>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4953000" y="3429000"/>
            <a:ext cx="228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91000" y="2505632"/>
            <a:ext cx="304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91200" y="9144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What is the ordered pair at this point?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3400" y="0"/>
            <a:ext cx="8305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/>
              <a:t>Lets put the 45-45-90 triangle into the unit circle.</a:t>
            </a:r>
          </a:p>
        </p:txBody>
      </p:sp>
      <p:cxnSp>
        <p:nvCxnSpPr>
          <p:cNvPr id="17" name="Shape 16"/>
          <p:cNvCxnSpPr>
            <a:stCxn id="14" idx="1"/>
            <a:endCxn id="6" idx="0"/>
          </p:cNvCxnSpPr>
          <p:nvPr/>
        </p:nvCxnSpPr>
        <p:spPr>
          <a:xfrm rot="10800000" flipV="1">
            <a:off x="5181600" y="1653064"/>
            <a:ext cx="609600" cy="404336"/>
          </a:xfrm>
          <a:prstGeom prst="curvedConnector2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4127393" y="3624942"/>
          <a:ext cx="611521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3" imgW="266400" imgH="431640" progId="Equation.3">
                  <p:embed/>
                </p:oleObj>
              </mc:Choice>
              <mc:Fallback>
                <p:oleObj name="Equation" r:id="rId3" imgW="26640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393" y="3624942"/>
                        <a:ext cx="611521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5163456" y="2514600"/>
          <a:ext cx="56448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5" imgW="266400" imgH="431640" progId="Equation.3">
                  <p:embed/>
                </p:oleObj>
              </mc:Choice>
              <mc:Fallback>
                <p:oleObj name="Equation" r:id="rId5" imgW="266400" imgH="431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3456" y="2514600"/>
                        <a:ext cx="564481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6270625" y="2235200"/>
          <a:ext cx="2339975" cy="170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6" imgW="698400" imgH="507960" progId="Equation.3">
                  <p:embed/>
                </p:oleObj>
              </mc:Choice>
              <mc:Fallback>
                <p:oleObj name="Equation" r:id="rId6" imgW="698400" imgH="50796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25" y="2235200"/>
                        <a:ext cx="2339975" cy="170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14400" y="1295400"/>
            <a:ext cx="5486400" cy="4953000"/>
            <a:chOff x="2057400" y="685800"/>
            <a:chExt cx="5486400" cy="4953000"/>
          </a:xfrm>
        </p:grpSpPr>
        <p:sp>
          <p:nvSpPr>
            <p:cNvPr id="3" name="Oval 2"/>
            <p:cNvSpPr/>
            <p:nvPr/>
          </p:nvSpPr>
          <p:spPr>
            <a:xfrm>
              <a:off x="2667000" y="914400"/>
              <a:ext cx="4495800" cy="441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rot="16200000" flipV="1">
              <a:off x="2419350" y="3143250"/>
              <a:ext cx="4953000" cy="3810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rot="10800000" flipH="1">
              <a:off x="2057400" y="3048000"/>
              <a:ext cx="5486400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228600" y="0"/>
            <a:ext cx="8610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/>
              <a:t>Now lets flip the triangle over the </a:t>
            </a:r>
            <a:br>
              <a:rPr lang="en-US" sz="3800" b="1" dirty="0"/>
            </a:br>
            <a:r>
              <a:rPr lang="en-US" sz="3800" b="1" i="1" dirty="0"/>
              <a:t>y</a:t>
            </a:r>
            <a:r>
              <a:rPr lang="en-US" sz="3800" b="1" dirty="0"/>
              <a:t>-axis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2362200" y="2057400"/>
            <a:ext cx="1371600" cy="1600200"/>
          </a:xfrm>
          <a:prstGeom prst="triangle">
            <a:avLst>
              <a:gd name="adj" fmla="val 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362200" y="3429000"/>
            <a:ext cx="228600" cy="228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26232" y="3352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45</a:t>
            </a:r>
            <a:r>
              <a:rPr lang="en-US" b="1" dirty="0">
                <a:sym typeface="Symbol"/>
              </a:rPr>
              <a:t>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5998" y="241662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45</a:t>
            </a:r>
            <a:r>
              <a:rPr lang="en-US" b="1" dirty="0">
                <a:sym typeface="Symbol"/>
              </a:rPr>
              <a:t>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39140" y="2503718"/>
            <a:ext cx="304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86400" y="762000"/>
            <a:ext cx="312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What is the ordered pair at this point?</a:t>
            </a:r>
          </a:p>
        </p:txBody>
      </p:sp>
      <p:cxnSp>
        <p:nvCxnSpPr>
          <p:cNvPr id="15" name="Shape 14"/>
          <p:cNvCxnSpPr>
            <a:endCxn id="7" idx="0"/>
          </p:cNvCxnSpPr>
          <p:nvPr/>
        </p:nvCxnSpPr>
        <p:spPr>
          <a:xfrm rot="10800000" flipV="1">
            <a:off x="2362200" y="1066800"/>
            <a:ext cx="3200400" cy="990600"/>
          </a:xfrm>
          <a:prstGeom prst="curvedConnector2">
            <a:avLst/>
          </a:prstGeom>
          <a:ln w="38100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867400" y="3810000"/>
            <a:ext cx="3124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Don’t forget we are in Quad II, so the </a:t>
            </a:r>
            <a:r>
              <a:rPr lang="en-US" sz="3000" b="1" i="1" dirty="0"/>
              <a:t>x</a:t>
            </a:r>
            <a:r>
              <a:rPr lang="en-US" sz="3000" b="1" dirty="0"/>
              <a:t>-value is negative</a:t>
            </a:r>
          </a:p>
        </p:txBody>
      </p:sp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2819400" y="3733800"/>
          <a:ext cx="61118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Equation" r:id="rId3" imgW="266400" imgH="431640" progId="Equation.3">
                  <p:embed/>
                </p:oleObj>
              </mc:Choice>
              <mc:Fallback>
                <p:oleObj name="Equation" r:id="rId3" imgW="26640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733800"/>
                        <a:ext cx="611188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1752600" y="2514600"/>
          <a:ext cx="5635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Equation" r:id="rId5" imgW="266400" imgH="431640" progId="Equation.3">
                  <p:embed/>
                </p:oleObj>
              </mc:Choice>
              <mc:Fallback>
                <p:oleObj name="Equation" r:id="rId5" imgW="266400" imgH="431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514600"/>
                        <a:ext cx="56356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490044"/>
              </p:ext>
            </p:extLst>
          </p:nvPr>
        </p:nvGraphicFramePr>
        <p:xfrm>
          <a:off x="424179" y="1219200"/>
          <a:ext cx="167824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Equation" r:id="rId6" imgW="799920" imgH="507960" progId="Equation.3">
                  <p:embed/>
                </p:oleObj>
              </mc:Choice>
              <mc:Fallback>
                <p:oleObj name="Equation" r:id="rId6" imgW="799920" imgH="50796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79" y="1219200"/>
                        <a:ext cx="1678246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BC2AC4B-EFDF-BE49-AE11-F8D82B6ED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B868458-DB1C-6E41-95B2-D66D0DB0C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2BFF6C-6C90-C943-8240-34FDFB6EE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750" y="361950"/>
            <a:ext cx="67945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04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7430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/>
              <a:t>Recall the acronym SOH – CAH – TOA?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4990" y="618292"/>
            <a:ext cx="843371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/>
              <a:t>SOH </a:t>
            </a:r>
            <a:r>
              <a:rPr lang="en-US" sz="3800" dirty="0">
                <a:sym typeface="Wingdings" pitchFamily="2" charset="2"/>
              </a:rPr>
              <a:t> Sine </a:t>
            </a:r>
            <a:r>
              <a:rPr lang="en-US" sz="3800" dirty="0"/>
              <a:t>– </a:t>
            </a:r>
            <a:r>
              <a:rPr lang="en-US" sz="3200" dirty="0"/>
              <a:t>opposite over hypotnuse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4990" y="1075492"/>
            <a:ext cx="903965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/>
              <a:t>CAH </a:t>
            </a:r>
            <a:r>
              <a:rPr lang="en-US" sz="3800" dirty="0">
                <a:sym typeface="Wingdings" pitchFamily="2" charset="2"/>
              </a:rPr>
              <a:t> Cosine </a:t>
            </a:r>
            <a:r>
              <a:rPr lang="en-US" sz="3800" dirty="0"/>
              <a:t>– </a:t>
            </a:r>
            <a:r>
              <a:rPr lang="en-US" sz="3200" dirty="0"/>
              <a:t>adjacent over hypotnuse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3398" y="1608892"/>
            <a:ext cx="9102172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/>
              <a:t>TOA </a:t>
            </a:r>
            <a:r>
              <a:rPr lang="en-US" sz="3800" dirty="0">
                <a:sym typeface="Wingdings" pitchFamily="2" charset="2"/>
              </a:rPr>
              <a:t> Tangent </a:t>
            </a:r>
            <a:r>
              <a:rPr lang="en-US" sz="3200" dirty="0"/>
              <a:t>opposite over adjacent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9B5818-6AB1-D241-8522-5FEEF45B77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09" y="1853096"/>
            <a:ext cx="1854200" cy="27686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2279F38-CD5C-884E-9DC2-0ED9AE1C3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Consider finding the sine, cosine, and tangent for each.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766FFE-C6A5-2E46-9002-37949910B4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889539"/>
            <a:ext cx="1714500" cy="2819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F7728D-7E77-174D-A876-CECCEAA027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884570"/>
            <a:ext cx="13970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07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2B914D-7308-FB4C-9ED9-7ABD45C08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sine of each angle is equal to the </a:t>
            </a:r>
          </a:p>
          <a:p>
            <a:pPr marL="109728" indent="0">
              <a:buNone/>
            </a:pPr>
            <a:r>
              <a:rPr lang="en-US" dirty="0"/>
              <a:t>   y-coordinate in the unit circle.</a:t>
            </a:r>
          </a:p>
          <a:p>
            <a:endParaRPr lang="en-US" dirty="0"/>
          </a:p>
          <a:p>
            <a:r>
              <a:rPr lang="en-US" dirty="0"/>
              <a:t>The cosine of each angle is equal to the </a:t>
            </a:r>
          </a:p>
          <a:p>
            <a:pPr marL="109728" indent="0">
              <a:buNone/>
            </a:pPr>
            <a:r>
              <a:rPr lang="en-US" dirty="0"/>
              <a:t>    x-coordinate in the unit circle. 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Since tangent is opposite over adjacent, tangent is equal to y over x. </a:t>
            </a:r>
          </a:p>
          <a:p>
            <a:endParaRPr lang="en-US" dirty="0"/>
          </a:p>
          <a:p>
            <a:pPr marL="109728" indent="0" algn="ctr">
              <a:buNone/>
            </a:pPr>
            <a:r>
              <a:rPr lang="en-US" dirty="0"/>
              <a:t>This is why we use the unit circle!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A9856F-A2AB-B34E-8D6D-72EA777E5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Notice!</a:t>
            </a:r>
          </a:p>
        </p:txBody>
      </p:sp>
    </p:spTree>
    <p:extLst>
      <p:ext uri="{BB962C8B-B14F-4D97-AF65-F5344CB8AC3E}">
        <p14:creationId xmlns:p14="http://schemas.microsoft.com/office/powerpoint/2010/main" val="2785087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A777EC-5A79-AE47-88BD-D0EEE67F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 the value of each. </a:t>
            </a:r>
            <a:br>
              <a:rPr lang="en-US" dirty="0"/>
            </a:b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CC6F8D3-B835-DE44-902F-79B937F1F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77499"/>
            <a:ext cx="7646864" cy="5247101"/>
          </a:xfrm>
        </p:spPr>
      </p:pic>
    </p:spTree>
    <p:extLst>
      <p:ext uri="{BB962C8B-B14F-4D97-AF65-F5344CB8AC3E}">
        <p14:creationId xmlns:p14="http://schemas.microsoft.com/office/powerpoint/2010/main" val="2329253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F8361C-78F2-F845-8BE5-FB398ACB2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tan(60</a:t>
            </a:r>
            <a:r>
              <a:rPr lang="en-US" baseline="30000" dirty="0"/>
              <a:t>o</a:t>
            </a:r>
            <a:r>
              <a:rPr lang="en-US" dirty="0"/>
              <a:t>)</a:t>
            </a:r>
          </a:p>
        </p:txBody>
      </p:sp>
      <p:graphicFrame>
        <p:nvGraphicFramePr>
          <p:cNvPr id="4" name="Object 5">
            <a:extLst>
              <a:ext uri="{FF2B5EF4-FFF2-40B4-BE49-F238E27FC236}">
                <a16:creationId xmlns:a16="http://schemas.microsoft.com/office/drawing/2014/main" id="{7AB017DB-27E8-6348-B3D1-0E80F5F332D2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0480976"/>
              </p:ext>
            </p:extLst>
          </p:nvPr>
        </p:nvGraphicFramePr>
        <p:xfrm>
          <a:off x="1981200" y="2446743"/>
          <a:ext cx="1143000" cy="1469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Equation" r:id="rId3" imgW="799920" imgH="1028520" progId="">
                  <p:embed/>
                </p:oleObj>
              </mc:Choice>
              <mc:Fallback>
                <p:oleObj name="Equation" r:id="rId3" imgW="799920" imgH="1028520" progId="">
                  <p:embed/>
                  <p:pic>
                    <p:nvPicPr>
                      <p:cNvPr id="819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446743"/>
                        <a:ext cx="1143000" cy="14695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6A265CD-DF97-CC4C-A2DA-C00C00725839}"/>
              </a:ext>
            </a:extLst>
          </p:cNvPr>
          <p:cNvSpPr txBox="1"/>
          <p:nvPr/>
        </p:nvSpPr>
        <p:spPr>
          <a:xfrm>
            <a:off x="3962400" y="2581363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we have division of fractions, we would flip and multiply to simplify this expression. </a:t>
            </a:r>
          </a:p>
        </p:txBody>
      </p:sp>
    </p:spTree>
    <p:extLst>
      <p:ext uri="{BB962C8B-B14F-4D97-AF65-F5344CB8AC3E}">
        <p14:creationId xmlns:p14="http://schemas.microsoft.com/office/powerpoint/2010/main" val="58829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680071-45E6-0C40-A09D-445715EB1B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Centered at the origin</a:t>
            </a:r>
          </a:p>
          <a:p>
            <a:r>
              <a:rPr lang="en-US" dirty="0"/>
              <a:t>Has a radius of 1</a:t>
            </a:r>
          </a:p>
          <a:p>
            <a:pPr lvl="1"/>
            <a:r>
              <a:rPr lang="en-US" dirty="0"/>
              <a:t>Called the “unit circle” since the radius is 1 unit.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289846-2ADE-5545-838A-BC3F2E678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Unit Circle</a:t>
            </a:r>
          </a:p>
        </p:txBody>
      </p:sp>
    </p:spTree>
    <p:extLst>
      <p:ext uri="{BB962C8B-B14F-4D97-AF65-F5344CB8AC3E}">
        <p14:creationId xmlns:p14="http://schemas.microsoft.com/office/powerpoint/2010/main" val="12319499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AA765D-12E5-514D-86C1-7D485CB03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74967"/>
            <a:ext cx="7924800" cy="544297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405A9CB-87A2-6A40-A531-4FE05A6FF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Answers:</a:t>
            </a:r>
          </a:p>
        </p:txBody>
      </p:sp>
    </p:spTree>
    <p:extLst>
      <p:ext uri="{BB962C8B-B14F-4D97-AF65-F5344CB8AC3E}">
        <p14:creationId xmlns:p14="http://schemas.microsoft.com/office/powerpoint/2010/main" val="930725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7A777EC-5A79-AE47-88BD-D0EEE67F6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Find the value of each. 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B54AA6-ACD1-7943-A29D-86F3FC5223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58513"/>
            <a:ext cx="8229600" cy="4371211"/>
          </a:xfrm>
        </p:spPr>
      </p:pic>
    </p:spTree>
    <p:extLst>
      <p:ext uri="{BB962C8B-B14F-4D97-AF65-F5344CB8AC3E}">
        <p14:creationId xmlns:p14="http://schemas.microsoft.com/office/powerpoint/2010/main" val="3119376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B69A58-DFA7-AF48-968C-29B107E3E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times, an angle that we’re working with isn’t literally within our circle. However, we can use </a:t>
            </a:r>
            <a:r>
              <a:rPr lang="en-US" dirty="0" err="1"/>
              <a:t>coterminal</a:t>
            </a:r>
            <a:r>
              <a:rPr lang="en-US" dirty="0"/>
              <a:t> angles. </a:t>
            </a:r>
          </a:p>
          <a:p>
            <a:endParaRPr lang="en-US" dirty="0"/>
          </a:p>
          <a:p>
            <a:r>
              <a:rPr lang="en-US" b="1" dirty="0"/>
              <a:t>Ex: </a:t>
            </a:r>
            <a:r>
              <a:rPr lang="en-US" dirty="0"/>
              <a:t>cos(-630</a:t>
            </a:r>
            <a:r>
              <a:rPr lang="en-US" baseline="30000" dirty="0"/>
              <a:t>o</a:t>
            </a:r>
            <a:r>
              <a:rPr lang="en-US" dirty="0"/>
              <a:t>) </a:t>
            </a:r>
          </a:p>
          <a:p>
            <a:r>
              <a:rPr lang="en-US" dirty="0"/>
              <a:t>-630 +360 = -270 (still not in circle)</a:t>
            </a:r>
          </a:p>
          <a:p>
            <a:r>
              <a:rPr lang="en-US" dirty="0"/>
              <a:t>-270 + 360 = 90 (in the circle!)</a:t>
            </a:r>
          </a:p>
          <a:p>
            <a:r>
              <a:rPr lang="en-US" dirty="0"/>
              <a:t>So cos(-630</a:t>
            </a:r>
            <a:r>
              <a:rPr lang="en-US" baseline="30000" dirty="0"/>
              <a:t>o</a:t>
            </a:r>
            <a:r>
              <a:rPr lang="en-US" dirty="0"/>
              <a:t>) = cos(90</a:t>
            </a:r>
            <a:r>
              <a:rPr lang="en-US" baseline="30000" dirty="0"/>
              <a:t>o</a:t>
            </a:r>
            <a:r>
              <a:rPr lang="en-US" dirty="0"/>
              <a:t>) = 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2CB8C8-F487-C740-9F65-CEE94568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</a:t>
            </a:r>
            <a:r>
              <a:rPr lang="en-US" dirty="0" err="1"/>
              <a:t>coterminal</a:t>
            </a:r>
            <a:r>
              <a:rPr lang="en-US" dirty="0"/>
              <a:t> angles!</a:t>
            </a:r>
          </a:p>
        </p:txBody>
      </p:sp>
    </p:spTree>
    <p:extLst>
      <p:ext uri="{BB962C8B-B14F-4D97-AF65-F5344CB8AC3E}">
        <p14:creationId xmlns:p14="http://schemas.microsoft.com/office/powerpoint/2010/main" val="634365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43C0C5-6CF5-C94A-9513-D1E9A74A4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5" y="1741828"/>
            <a:ext cx="8791430" cy="427797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E770820-E368-0A43-95D8-BF6F902A2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Coterminal</a:t>
            </a:r>
            <a:r>
              <a:rPr lang="en-US" dirty="0"/>
              <a:t> Angles in Radians</a:t>
            </a:r>
          </a:p>
        </p:txBody>
      </p:sp>
    </p:spTree>
    <p:extLst>
      <p:ext uri="{BB962C8B-B14F-4D97-AF65-F5344CB8AC3E}">
        <p14:creationId xmlns:p14="http://schemas.microsoft.com/office/powerpoint/2010/main" val="588482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C62347-0988-4A43-AB50-A3DF2DFDB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4" y="1752600"/>
            <a:ext cx="7632652" cy="36576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519B9C-868F-2D44-A8D9-30EBA64AD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2315501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66D8B6-81F9-5B48-B9BA-1029B1A45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your future math courses, you will be given timed quizzes on your ability to create the unit circle. </a:t>
            </a:r>
          </a:p>
          <a:p>
            <a:r>
              <a:rPr lang="en-US" dirty="0"/>
              <a:t>With the blank circle that I have posted, try creating the filled-in version as fast as you can. Practice this numerous times until you can do it in under 5 minutes!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815DA9-A6F2-A14C-89E2-4EFE952ED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prepare for next year…</a:t>
            </a:r>
          </a:p>
        </p:txBody>
      </p:sp>
    </p:spTree>
    <p:extLst>
      <p:ext uri="{BB962C8B-B14F-4D97-AF65-F5344CB8AC3E}">
        <p14:creationId xmlns:p14="http://schemas.microsoft.com/office/powerpoint/2010/main" val="273029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F12451D-4DA3-FA4E-8AE2-DEE4D416B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828800"/>
            <a:ext cx="4876800" cy="397646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181719F-177D-DD4D-8435-9298F233A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These are the main degrees of the unit circle.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4CD96F-164B-EF4E-8BDA-9E2382D965CC}"/>
              </a:ext>
            </a:extLst>
          </p:cNvPr>
          <p:cNvSpPr txBox="1"/>
          <p:nvPr/>
        </p:nvSpPr>
        <p:spPr>
          <a:xfrm>
            <a:off x="5486400" y="1828800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angles are important because they are based off of special right triangles. We will investigate that shortly. </a:t>
            </a:r>
          </a:p>
        </p:txBody>
      </p:sp>
    </p:spTree>
    <p:extLst>
      <p:ext uri="{BB962C8B-B14F-4D97-AF65-F5344CB8AC3E}">
        <p14:creationId xmlns:p14="http://schemas.microsoft.com/office/powerpoint/2010/main" val="62978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822412F-8F4E-9544-9C9C-004BC5A99B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88956"/>
            <a:ext cx="4721087" cy="175474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9FF8C8C-74B3-0944-B034-1C5AAC80B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Radian measurements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925481-1548-7D42-9368-DCF7C335D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887" y="1676400"/>
            <a:ext cx="4118113" cy="436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365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n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0"/>
            <a:ext cx="7696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4669971" y="2590799"/>
            <a:ext cx="1839683" cy="1004412"/>
            <a:chOff x="4876800" y="2209800"/>
            <a:chExt cx="2105536" cy="860820"/>
          </a:xfrm>
        </p:grpSpPr>
        <p:sp>
          <p:nvSpPr>
            <p:cNvPr id="8" name="Isosceles Triangle 7"/>
            <p:cNvSpPr/>
            <p:nvPr/>
          </p:nvSpPr>
          <p:spPr>
            <a:xfrm>
              <a:off x="4876800" y="2209800"/>
              <a:ext cx="2057400" cy="838200"/>
            </a:xfrm>
            <a:prstGeom prst="triangle">
              <a:avLst>
                <a:gd name="adj" fmla="val 10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44877" y="2754088"/>
              <a:ext cx="727966" cy="316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30</a:t>
              </a:r>
              <a:r>
                <a:rPr lang="en-US" b="1" dirty="0">
                  <a:sym typeface="Symbol"/>
                </a:rPr>
                <a:t></a:t>
              </a:r>
              <a:endParaRPr lang="en-US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85524" y="2382411"/>
              <a:ext cx="696812" cy="316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60</a:t>
              </a:r>
              <a:r>
                <a:rPr lang="en-US" b="1" dirty="0">
                  <a:sym typeface="Symbol"/>
                </a:rPr>
                <a:t></a:t>
              </a:r>
              <a:endParaRPr lang="en-US" b="1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648200" y="2133600"/>
            <a:ext cx="1654630" cy="1480456"/>
            <a:chOff x="4648200" y="2133600"/>
            <a:chExt cx="1654630" cy="1480456"/>
          </a:xfrm>
        </p:grpSpPr>
        <p:sp>
          <p:nvSpPr>
            <p:cNvPr id="10" name="Isosceles Triangle 9"/>
            <p:cNvSpPr/>
            <p:nvPr/>
          </p:nvSpPr>
          <p:spPr>
            <a:xfrm>
              <a:off x="4648200" y="2133600"/>
              <a:ext cx="1524000" cy="1447800"/>
            </a:xfrm>
            <a:prstGeom prst="triangle">
              <a:avLst>
                <a:gd name="adj" fmla="val 10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789714" y="324472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45</a:t>
              </a:r>
              <a:r>
                <a:rPr lang="en-US" b="1" dirty="0">
                  <a:sym typeface="Symbol"/>
                </a:rPr>
                <a:t></a:t>
              </a:r>
              <a:endParaRPr lang="en-US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693230" y="238397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45</a:t>
              </a:r>
              <a:r>
                <a:rPr lang="en-US" b="1" dirty="0">
                  <a:sym typeface="Symbol"/>
                </a:rPr>
                <a:t></a:t>
              </a:r>
              <a:endParaRPr lang="en-US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48200" y="1828800"/>
            <a:ext cx="1219200" cy="1752600"/>
            <a:chOff x="4648200" y="1828800"/>
            <a:chExt cx="1219200" cy="1752600"/>
          </a:xfrm>
        </p:grpSpPr>
        <p:sp>
          <p:nvSpPr>
            <p:cNvPr id="15" name="Isosceles Triangle 14"/>
            <p:cNvSpPr/>
            <p:nvPr/>
          </p:nvSpPr>
          <p:spPr>
            <a:xfrm>
              <a:off x="4648200" y="1828800"/>
              <a:ext cx="1066800" cy="1752600"/>
            </a:xfrm>
            <a:prstGeom prst="triangle">
              <a:avLst>
                <a:gd name="adj" fmla="val 9945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76800" y="3200400"/>
              <a:ext cx="608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60</a:t>
              </a:r>
              <a:r>
                <a:rPr lang="en-US" b="1" dirty="0">
                  <a:sym typeface="Symbol"/>
                </a:rPr>
                <a:t></a:t>
              </a:r>
              <a:endParaRPr lang="en-US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258570" y="2264230"/>
              <a:ext cx="608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30</a:t>
              </a:r>
              <a:r>
                <a:rPr lang="en-US" b="1" dirty="0">
                  <a:sym typeface="Symbol"/>
                </a:rPr>
                <a:t></a:t>
              </a:r>
              <a:endParaRPr lang="en-US" b="1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59630" y="1828800"/>
            <a:ext cx="1012370" cy="1828800"/>
            <a:chOff x="3559630" y="1828800"/>
            <a:chExt cx="1012370" cy="1828800"/>
          </a:xfrm>
        </p:grpSpPr>
        <p:sp>
          <p:nvSpPr>
            <p:cNvPr id="23" name="Isosceles Triangle 22"/>
            <p:cNvSpPr/>
            <p:nvPr/>
          </p:nvSpPr>
          <p:spPr>
            <a:xfrm>
              <a:off x="3657600" y="1828800"/>
              <a:ext cx="914400" cy="1752600"/>
            </a:xfrm>
            <a:prstGeom prst="triangle">
              <a:avLst>
                <a:gd name="adj" fmla="val 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59630" y="2177144"/>
              <a:ext cx="608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30</a:t>
              </a:r>
              <a:r>
                <a:rPr lang="en-US" b="1" dirty="0">
                  <a:sym typeface="Symbol"/>
                </a:rPr>
                <a:t></a:t>
              </a:r>
              <a:endParaRPr 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63170" y="3288268"/>
              <a:ext cx="608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60</a:t>
              </a:r>
              <a:r>
                <a:rPr lang="en-US" b="1" dirty="0">
                  <a:sym typeface="Symbol"/>
                </a:rPr>
                <a:t></a:t>
              </a:r>
              <a:endParaRPr lang="en-US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124202" y="2133600"/>
            <a:ext cx="1447798" cy="1512332"/>
            <a:chOff x="3124202" y="2133600"/>
            <a:chExt cx="1447798" cy="1512332"/>
          </a:xfrm>
        </p:grpSpPr>
        <p:sp>
          <p:nvSpPr>
            <p:cNvPr id="27" name="Isosceles Triangle 26"/>
            <p:cNvSpPr/>
            <p:nvPr/>
          </p:nvSpPr>
          <p:spPr>
            <a:xfrm>
              <a:off x="3200400" y="2133600"/>
              <a:ext cx="1371600" cy="1447800"/>
            </a:xfrm>
            <a:prstGeom prst="triangle">
              <a:avLst>
                <a:gd name="adj" fmla="val 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124202" y="234042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45</a:t>
              </a:r>
              <a:r>
                <a:rPr lang="en-US" b="1" dirty="0">
                  <a:sym typeface="Symbol"/>
                </a:rPr>
                <a:t></a:t>
              </a:r>
              <a:endParaRPr lang="en-US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99116" y="3276600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45</a:t>
              </a:r>
              <a:r>
                <a:rPr lang="en-US" b="1" dirty="0">
                  <a:sym typeface="Symbol"/>
                </a:rPr>
                <a:t></a:t>
              </a:r>
              <a:endParaRPr lang="en-US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764972" y="2514600"/>
            <a:ext cx="1807028" cy="1109562"/>
            <a:chOff x="2764972" y="2514600"/>
            <a:chExt cx="1807028" cy="1109562"/>
          </a:xfrm>
        </p:grpSpPr>
        <p:sp>
          <p:nvSpPr>
            <p:cNvPr id="31" name="Isosceles Triangle 30"/>
            <p:cNvSpPr/>
            <p:nvPr/>
          </p:nvSpPr>
          <p:spPr>
            <a:xfrm>
              <a:off x="2819400" y="2514600"/>
              <a:ext cx="1752600" cy="1066800"/>
            </a:xfrm>
            <a:prstGeom prst="triangle">
              <a:avLst>
                <a:gd name="adj" fmla="val 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10000" y="3254830"/>
              <a:ext cx="608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30</a:t>
              </a:r>
              <a:r>
                <a:rPr lang="en-US" b="1" dirty="0">
                  <a:sym typeface="Symbol"/>
                </a:rPr>
                <a:t></a:t>
              </a:r>
              <a:endParaRPr lang="en-US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764972" y="2645230"/>
              <a:ext cx="608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60</a:t>
              </a:r>
              <a:r>
                <a:rPr lang="en-US" b="1" dirty="0">
                  <a:sym typeface="Symbol"/>
                </a:rPr>
                <a:t></a:t>
              </a:r>
              <a:endParaRPr lang="en-US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743200" y="3581400"/>
            <a:ext cx="1905000" cy="990600"/>
            <a:chOff x="2743200" y="3581400"/>
            <a:chExt cx="1905000" cy="990600"/>
          </a:xfrm>
        </p:grpSpPr>
        <p:sp>
          <p:nvSpPr>
            <p:cNvPr id="37" name="Isosceles Triangle 36"/>
            <p:cNvSpPr/>
            <p:nvPr/>
          </p:nvSpPr>
          <p:spPr>
            <a:xfrm rot="10800000">
              <a:off x="2797628" y="3603172"/>
              <a:ext cx="1850572" cy="968828"/>
            </a:xfrm>
            <a:prstGeom prst="triangle">
              <a:avLst>
                <a:gd name="adj" fmla="val 10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743200" y="4103916"/>
              <a:ext cx="608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60</a:t>
              </a:r>
              <a:r>
                <a:rPr lang="en-US" b="1" dirty="0">
                  <a:sym typeface="Symbol"/>
                </a:rPr>
                <a:t></a:t>
              </a:r>
              <a:endParaRPr lang="en-US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10770" y="3581400"/>
              <a:ext cx="608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30</a:t>
              </a:r>
              <a:r>
                <a:rPr lang="en-US" b="1" dirty="0">
                  <a:sym typeface="Symbol"/>
                </a:rPr>
                <a:t></a:t>
              </a:r>
              <a:endParaRPr lang="en-US" b="1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048000" y="3570517"/>
            <a:ext cx="1600200" cy="1458688"/>
            <a:chOff x="2743200" y="3581398"/>
            <a:chExt cx="1905000" cy="990602"/>
          </a:xfrm>
        </p:grpSpPr>
        <p:sp>
          <p:nvSpPr>
            <p:cNvPr id="42" name="Isosceles Triangle 41"/>
            <p:cNvSpPr/>
            <p:nvPr/>
          </p:nvSpPr>
          <p:spPr>
            <a:xfrm rot="10800000">
              <a:off x="2797628" y="3603172"/>
              <a:ext cx="1850572" cy="968828"/>
            </a:xfrm>
            <a:prstGeom prst="triangle">
              <a:avLst>
                <a:gd name="adj" fmla="val 10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43200" y="4261511"/>
              <a:ext cx="725714" cy="250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45</a:t>
              </a:r>
              <a:r>
                <a:rPr lang="en-US" b="1" dirty="0">
                  <a:sym typeface="Symbol"/>
                </a:rPr>
                <a:t></a:t>
              </a:r>
              <a:endParaRPr lang="en-US" b="1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650344" y="3581398"/>
              <a:ext cx="769257" cy="250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45</a:t>
              </a:r>
              <a:r>
                <a:rPr lang="en-US" b="1" dirty="0">
                  <a:sym typeface="Symbol"/>
                </a:rPr>
                <a:t></a:t>
              </a:r>
              <a:endParaRPr lang="en-US" b="1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472542" y="3581400"/>
            <a:ext cx="1175658" cy="1752600"/>
            <a:chOff x="2688771" y="3581398"/>
            <a:chExt cx="1959429" cy="990602"/>
          </a:xfrm>
        </p:grpSpPr>
        <p:sp>
          <p:nvSpPr>
            <p:cNvPr id="46" name="Isosceles Triangle 45"/>
            <p:cNvSpPr/>
            <p:nvPr/>
          </p:nvSpPr>
          <p:spPr>
            <a:xfrm rot="10800000">
              <a:off x="2797628" y="3603172"/>
              <a:ext cx="1850572" cy="968828"/>
            </a:xfrm>
            <a:prstGeom prst="triangle">
              <a:avLst>
                <a:gd name="adj" fmla="val 10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688771" y="4141303"/>
              <a:ext cx="1016000" cy="208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60</a:t>
              </a:r>
              <a:r>
                <a:rPr lang="en-US" b="1" dirty="0">
                  <a:sym typeface="Symbol"/>
                </a:rPr>
                <a:t></a:t>
              </a:r>
              <a:endParaRPr lang="en-US" b="1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251200" y="3581398"/>
              <a:ext cx="1168400" cy="2087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30</a:t>
              </a:r>
              <a:r>
                <a:rPr lang="en-US" b="1" dirty="0">
                  <a:sym typeface="Symbol"/>
                </a:rPr>
                <a:t></a:t>
              </a:r>
              <a:endParaRPr lang="en-US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 rot="16200000">
            <a:off x="5111004" y="3151571"/>
            <a:ext cx="1033826" cy="1959428"/>
            <a:chOff x="4648200" y="1828800"/>
            <a:chExt cx="1097117" cy="1860680"/>
          </a:xfrm>
        </p:grpSpPr>
        <p:sp>
          <p:nvSpPr>
            <p:cNvPr id="50" name="Isosceles Triangle 49"/>
            <p:cNvSpPr/>
            <p:nvPr/>
          </p:nvSpPr>
          <p:spPr>
            <a:xfrm>
              <a:off x="4648200" y="1828800"/>
              <a:ext cx="1066800" cy="1752600"/>
            </a:xfrm>
            <a:prstGeom prst="triangle">
              <a:avLst>
                <a:gd name="adj" fmla="val 9945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 rot="5400000">
              <a:off x="4690179" y="3200399"/>
              <a:ext cx="608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60</a:t>
              </a:r>
              <a:r>
                <a:rPr lang="en-US" b="1" dirty="0">
                  <a:sym typeface="Symbol"/>
                </a:rPr>
                <a:t></a:t>
              </a:r>
              <a:endParaRPr lang="en-US" b="1" dirty="0"/>
            </a:p>
          </p:txBody>
        </p:sp>
        <p:sp>
          <p:nvSpPr>
            <p:cNvPr id="52" name="TextBox 51"/>
            <p:cNvSpPr txBox="1"/>
            <p:nvPr/>
          </p:nvSpPr>
          <p:spPr>
            <a:xfrm rot="5400000">
              <a:off x="5256236" y="2280393"/>
              <a:ext cx="6088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30</a:t>
              </a:r>
              <a:r>
                <a:rPr lang="en-US" b="1" dirty="0">
                  <a:sym typeface="Symbol"/>
                </a:rPr>
                <a:t></a:t>
              </a:r>
              <a:endParaRPr lang="en-US" b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 rot="16200000">
            <a:off x="4735677" y="3548741"/>
            <a:ext cx="1534496" cy="1600590"/>
            <a:chOff x="4648200" y="2133600"/>
            <a:chExt cx="1534496" cy="1600590"/>
          </a:xfrm>
        </p:grpSpPr>
        <p:sp>
          <p:nvSpPr>
            <p:cNvPr id="54" name="Isosceles Triangle 53"/>
            <p:cNvSpPr/>
            <p:nvPr/>
          </p:nvSpPr>
          <p:spPr>
            <a:xfrm>
              <a:off x="4648200" y="2133600"/>
              <a:ext cx="1524000" cy="1447800"/>
            </a:xfrm>
            <a:prstGeom prst="triangle">
              <a:avLst>
                <a:gd name="adj" fmla="val 10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 rot="5400000">
              <a:off x="4789714" y="324472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45</a:t>
              </a:r>
              <a:r>
                <a:rPr lang="en-US" b="1" dirty="0">
                  <a:sym typeface="Symbol"/>
                </a:rPr>
                <a:t></a:t>
              </a:r>
              <a:endParaRPr lang="en-US" b="1" dirty="0"/>
            </a:p>
          </p:txBody>
        </p:sp>
        <p:sp>
          <p:nvSpPr>
            <p:cNvPr id="56" name="TextBox 55"/>
            <p:cNvSpPr txBox="1"/>
            <p:nvPr/>
          </p:nvSpPr>
          <p:spPr>
            <a:xfrm rot="5400000">
              <a:off x="5693230" y="2383974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45</a:t>
              </a:r>
              <a:r>
                <a:rPr lang="en-US" b="1" dirty="0">
                  <a:sym typeface="Symbol"/>
                </a:rPr>
                <a:t></a:t>
              </a:r>
              <a:endParaRPr lang="en-US" b="1" dirty="0"/>
            </a:p>
          </p:txBody>
        </p:sp>
      </p:grpSp>
      <p:grpSp>
        <p:nvGrpSpPr>
          <p:cNvPr id="57" name="Group 56"/>
          <p:cNvGrpSpPr/>
          <p:nvPr/>
        </p:nvGrpSpPr>
        <p:grpSpPr>
          <a:xfrm rot="16037228">
            <a:off x="4320573" y="3907431"/>
            <a:ext cx="1831997" cy="1173623"/>
            <a:chOff x="4876723" y="2211927"/>
            <a:chExt cx="2190763" cy="945691"/>
          </a:xfrm>
        </p:grpSpPr>
        <p:sp>
          <p:nvSpPr>
            <p:cNvPr id="58" name="Isosceles Triangle 57"/>
            <p:cNvSpPr/>
            <p:nvPr/>
          </p:nvSpPr>
          <p:spPr>
            <a:xfrm rot="162772">
              <a:off x="4876723" y="2211927"/>
              <a:ext cx="2190763" cy="838200"/>
            </a:xfrm>
            <a:prstGeom prst="triangle">
              <a:avLst>
                <a:gd name="adj" fmla="val 10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 rot="5562772">
              <a:off x="5463599" y="2677480"/>
              <a:ext cx="490525" cy="469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30</a:t>
              </a:r>
              <a:r>
                <a:rPr lang="en-US" b="1" dirty="0">
                  <a:sym typeface="Symbol"/>
                </a:rPr>
                <a:t></a:t>
              </a:r>
              <a:endParaRPr lang="en-US" b="1" dirty="0"/>
            </a:p>
          </p:txBody>
        </p:sp>
        <p:sp>
          <p:nvSpPr>
            <p:cNvPr id="60" name="TextBox 59"/>
            <p:cNvSpPr txBox="1"/>
            <p:nvPr/>
          </p:nvSpPr>
          <p:spPr>
            <a:xfrm rot="5562772">
              <a:off x="6399165" y="2305802"/>
              <a:ext cx="469532" cy="469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60</a:t>
              </a:r>
              <a:r>
                <a:rPr lang="en-US" b="1" dirty="0">
                  <a:sym typeface="Symbol"/>
                </a:rPr>
                <a:t>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8" dur="123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9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1" dur="1230" decel="100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39" dur="123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40" dur="123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4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42" dur="123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4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0" dur="123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1" dur="123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3" dur="123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1" dur="123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2" dur="123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4" dur="123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02" dur="1230" decel="100000"/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03" dur="123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0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05" dur="123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0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23" dur="1230" decel="100000"/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24" dur="123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2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26" dur="1230" decel="100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2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44" dur="1230" decel="100000"/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45" dur="123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4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47" dur="1230" decel="10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4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65" dur="1230" decel="100000"/>
                                        <p:tgtEl>
                                          <p:spTgt spid="4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66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6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68" dur="1230" decel="10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6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86" dur="1230" decel="100000"/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87" dur="1230" decel="100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8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89" dur="1230" decel="100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9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07" dur="1230" decel="100000"/>
                                        <p:tgtEl>
                                          <p:spTgt spid="5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08" dur="1230" decel="100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0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10" dur="1230" decel="100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1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800" decel="10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80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28" dur="1230" decel="100000"/>
                                        <p:tgtEl>
                                          <p:spTgt spid="5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29" dur="1230" decel="100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30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31" dur="1230" decel="100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32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249" dur="1230" decel="100000"/>
                                        <p:tgtEl>
                                          <p:spTgt spid="49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250" dur="1230" decel="10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25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252" dur="1230" decel="100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25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8E5BA-7024-864D-94EC-A48F2C69A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13AA3E-905D-D34B-82EB-B309304D8B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712" y="2931712"/>
            <a:ext cx="4764087" cy="1564088"/>
          </a:xfrm>
        </p:spPr>
        <p:txBody>
          <a:bodyPr>
            <a:normAutofit/>
          </a:bodyPr>
          <a:lstStyle/>
          <a:p>
            <a:r>
              <a:rPr lang="en-US" sz="2500" dirty="0"/>
              <a:t>Now let’s investigate how this relates to special right triangles. </a:t>
            </a:r>
          </a:p>
        </p:txBody>
      </p:sp>
    </p:spTree>
    <p:extLst>
      <p:ext uri="{BB962C8B-B14F-4D97-AF65-F5344CB8AC3E}">
        <p14:creationId xmlns:p14="http://schemas.microsoft.com/office/powerpoint/2010/main" val="168683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/>
          </a:bodyPr>
          <a:lstStyle/>
          <a:p>
            <a:r>
              <a:rPr lang="en-US" sz="3800" b="1" dirty="0"/>
              <a:t>What are the side lengths of this triangle if the hypotenuse is 1?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30-60-90 Triangles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457200" y="2286000"/>
            <a:ext cx="4572000" cy="2895600"/>
          </a:xfrm>
          <a:prstGeom prst="triangle">
            <a:avLst>
              <a:gd name="adj" fmla="val 997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17572" y="4724400"/>
            <a:ext cx="475129" cy="4454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278088" y="2666998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60</a:t>
            </a:r>
            <a:r>
              <a:rPr lang="en-US" sz="3000" b="1" dirty="0">
                <a:sym typeface="Symbol"/>
              </a:rPr>
              <a:t></a:t>
            </a:r>
            <a:endParaRPr lang="en-US" sz="3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4724400"/>
            <a:ext cx="838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30</a:t>
            </a:r>
            <a:r>
              <a:rPr lang="en-US" sz="3000" b="1" dirty="0">
                <a:sym typeface="Symbol"/>
              </a:rPr>
              <a:t></a:t>
            </a:r>
            <a:endParaRPr lang="en-US" sz="3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3048000"/>
            <a:ext cx="533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1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9551136"/>
              </p:ext>
            </p:extLst>
          </p:nvPr>
        </p:nvGraphicFramePr>
        <p:xfrm>
          <a:off x="6188248" y="2456980"/>
          <a:ext cx="1171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3" imgW="520560" imgH="203040" progId="">
                  <p:embed/>
                </p:oleObj>
              </mc:Choice>
              <mc:Fallback>
                <p:oleObj name="Equation" r:id="rId3" imgW="520560" imgH="203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8248" y="2456980"/>
                        <a:ext cx="117157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177631"/>
              </p:ext>
            </p:extLst>
          </p:nvPr>
        </p:nvGraphicFramePr>
        <p:xfrm>
          <a:off x="7718339" y="2069307"/>
          <a:ext cx="1085850" cy="133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5" imgW="482400" imgH="507960" progId="">
                  <p:embed/>
                </p:oleObj>
              </mc:Choice>
              <mc:Fallback>
                <p:oleObj name="Equation" r:id="rId5" imgW="482400" imgH="5079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8339" y="2069307"/>
                        <a:ext cx="1085850" cy="1333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083630" y="3124200"/>
          <a:ext cx="457200" cy="13062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Equation" r:id="rId7" imgW="177480" imgH="507960" progId="">
                  <p:embed/>
                </p:oleObj>
              </mc:Choice>
              <mc:Fallback>
                <p:oleObj name="Equation" r:id="rId7" imgW="177480" imgH="5079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3630" y="3124200"/>
                        <a:ext cx="457200" cy="13062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5704112" y="3836988"/>
          <a:ext cx="3314700" cy="13302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4" name="Equation" r:id="rId9" imgW="1587240" imgH="545760" progId="">
                  <p:embed/>
                </p:oleObj>
              </mc:Choice>
              <mc:Fallback>
                <p:oleObj name="Equation" r:id="rId9" imgW="1587240" imgH="54576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4112" y="3836988"/>
                        <a:ext cx="3314700" cy="13302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2514600" y="5181600"/>
          <a:ext cx="590550" cy="118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Equation" r:id="rId11" imgW="317160" imgH="545760" progId="">
                  <p:embed/>
                </p:oleObj>
              </mc:Choice>
              <mc:Fallback>
                <p:oleObj name="Equation" r:id="rId11" imgW="317160" imgH="54576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181600"/>
                        <a:ext cx="590550" cy="118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0"/>
            <a:ext cx="83058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/>
              <a:t>What if I put this triangle into the unit circle… 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81000" y="1143000"/>
            <a:ext cx="5486400" cy="4953000"/>
            <a:chOff x="2057400" y="685800"/>
            <a:chExt cx="5486400" cy="4953000"/>
          </a:xfrm>
        </p:grpSpPr>
        <p:sp>
          <p:nvSpPr>
            <p:cNvPr id="3" name="Oval 2"/>
            <p:cNvSpPr/>
            <p:nvPr/>
          </p:nvSpPr>
          <p:spPr>
            <a:xfrm>
              <a:off x="2667000" y="914400"/>
              <a:ext cx="4495800" cy="441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rot="16200000" flipV="1">
              <a:off x="2419350" y="3143250"/>
              <a:ext cx="4953000" cy="3810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 flipH="1">
              <a:off x="2057400" y="3048000"/>
              <a:ext cx="5486400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4038600" y="2732316"/>
            <a:ext cx="304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1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5486400" y="2667000"/>
          <a:ext cx="304800" cy="8710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3" imgW="177480" imgH="507960" progId="">
                  <p:embed/>
                </p:oleObj>
              </mc:Choice>
              <mc:Fallback>
                <p:oleObj name="Equation" r:id="rId3" imgW="177480" imgH="5079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667000"/>
                        <a:ext cx="304800" cy="8710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4038600" y="3505200"/>
          <a:ext cx="379978" cy="761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5" imgW="317160" imgH="545760" progId="">
                  <p:embed/>
                </p:oleObj>
              </mc:Choice>
              <mc:Fallback>
                <p:oleObj name="Equation" r:id="rId5" imgW="317160" imgH="5457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505200"/>
                        <a:ext cx="379978" cy="7619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3200400" y="2667000"/>
            <a:ext cx="2155372" cy="913620"/>
            <a:chOff x="4876800" y="2209800"/>
            <a:chExt cx="2155372" cy="913620"/>
          </a:xfrm>
        </p:grpSpPr>
        <p:grpSp>
          <p:nvGrpSpPr>
            <p:cNvPr id="18" name="Group 17"/>
            <p:cNvGrpSpPr/>
            <p:nvPr/>
          </p:nvGrpSpPr>
          <p:grpSpPr>
            <a:xfrm>
              <a:off x="4876800" y="2209800"/>
              <a:ext cx="2057400" cy="838200"/>
              <a:chOff x="4506686" y="2514600"/>
              <a:chExt cx="1524000" cy="990600"/>
            </a:xfrm>
          </p:grpSpPr>
          <p:sp>
            <p:nvSpPr>
              <p:cNvPr id="15" name="Isosceles Triangle 14"/>
              <p:cNvSpPr/>
              <p:nvPr/>
            </p:nvSpPr>
            <p:spPr>
              <a:xfrm>
                <a:off x="4506686" y="2514600"/>
                <a:ext cx="1524000" cy="990600"/>
              </a:xfrm>
              <a:prstGeom prst="triangle">
                <a:avLst>
                  <a:gd name="adj" fmla="val 100000"/>
                </a:avLst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5861353" y="3235036"/>
                <a:ext cx="147561" cy="27016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5344878" y="275408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30</a:t>
              </a:r>
              <a:r>
                <a:rPr lang="en-US" b="1" dirty="0">
                  <a:sym typeface="Symbol"/>
                </a:rPr>
                <a:t></a:t>
              </a:r>
              <a:endParaRPr lang="en-US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22572" y="2307772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60</a:t>
              </a:r>
              <a:r>
                <a:rPr lang="en-US" b="1" dirty="0">
                  <a:sym typeface="Symbol"/>
                </a:rPr>
                <a:t></a:t>
              </a:r>
              <a:endParaRPr lang="en-US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953000" y="533400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What is the ordered pair at this point?</a:t>
            </a:r>
          </a:p>
        </p:txBody>
      </p:sp>
      <p:cxnSp>
        <p:nvCxnSpPr>
          <p:cNvPr id="29" name="Curved Connector 28"/>
          <p:cNvCxnSpPr/>
          <p:nvPr/>
        </p:nvCxnSpPr>
        <p:spPr>
          <a:xfrm rot="5400000">
            <a:off x="4838700" y="1866900"/>
            <a:ext cx="1295400" cy="304800"/>
          </a:xfrm>
          <a:prstGeom prst="curvedConnector3">
            <a:avLst>
              <a:gd name="adj1" fmla="val 48319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562600" y="1447800"/>
          <a:ext cx="1444869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7" imgW="736560" imgH="660240" progId="">
                  <p:embed/>
                </p:oleObj>
              </mc:Choice>
              <mc:Fallback>
                <p:oleObj name="Equation" r:id="rId7" imgW="736560" imgH="6602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447800"/>
                        <a:ext cx="1444869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096000" y="2819400"/>
            <a:ext cx="190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Look familiar?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143000"/>
            <a:ext cx="5486400" cy="4953000"/>
            <a:chOff x="2057400" y="685800"/>
            <a:chExt cx="5486400" cy="4953000"/>
          </a:xfrm>
        </p:grpSpPr>
        <p:sp>
          <p:nvSpPr>
            <p:cNvPr id="3" name="Oval 2"/>
            <p:cNvSpPr/>
            <p:nvPr/>
          </p:nvSpPr>
          <p:spPr>
            <a:xfrm>
              <a:off x="2667000" y="914400"/>
              <a:ext cx="4495800" cy="44196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" name="Straight Arrow Connector 3"/>
            <p:cNvCxnSpPr/>
            <p:nvPr/>
          </p:nvCxnSpPr>
          <p:spPr>
            <a:xfrm rot="16200000" flipV="1">
              <a:off x="2419350" y="3143250"/>
              <a:ext cx="4953000" cy="3810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rot="10800000" flipH="1">
              <a:off x="2057400" y="3048000"/>
              <a:ext cx="5486400" cy="1588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228600" y="0"/>
            <a:ext cx="8610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/>
              <a:t>Now lets </a:t>
            </a:r>
            <a:r>
              <a:rPr lang="en-US" sz="3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flip</a:t>
            </a:r>
            <a:r>
              <a:rPr lang="en-US" sz="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800" b="1" dirty="0"/>
              <a:t>the triangle so that the angle at the origin is 60</a:t>
            </a:r>
            <a:r>
              <a:rPr lang="en-US" sz="3800" b="1" dirty="0">
                <a:sym typeface="Symbol"/>
              </a:rPr>
              <a:t></a:t>
            </a:r>
            <a:endParaRPr lang="en-US" sz="3800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2971800" y="1828800"/>
            <a:ext cx="1371600" cy="1676400"/>
            <a:chOff x="4876800" y="1676400"/>
            <a:chExt cx="1371600" cy="1676400"/>
          </a:xfrm>
        </p:grpSpPr>
        <p:sp>
          <p:nvSpPr>
            <p:cNvPr id="19" name="Isosceles Triangle 18"/>
            <p:cNvSpPr/>
            <p:nvPr/>
          </p:nvSpPr>
          <p:spPr>
            <a:xfrm>
              <a:off x="4876800" y="1676400"/>
              <a:ext cx="1371600" cy="1676400"/>
            </a:xfrm>
            <a:prstGeom prst="triangle">
              <a:avLst>
                <a:gd name="adj" fmla="val 99603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19800" y="3124200"/>
              <a:ext cx="228600" cy="228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886200" y="218881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30</a:t>
            </a:r>
            <a:r>
              <a:rPr lang="en-US" b="1" dirty="0">
                <a:sym typeface="Symbol"/>
              </a:rPr>
              <a:t></a:t>
            </a:r>
            <a:endParaRPr lang="en-US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069770" y="3212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60</a:t>
            </a:r>
            <a:r>
              <a:rPr lang="en-US" b="1" dirty="0">
                <a:sym typeface="Symbol"/>
              </a:rPr>
              <a:t>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410200" y="1205805"/>
            <a:ext cx="2667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What is the ordered pair at this point?</a:t>
            </a:r>
          </a:p>
        </p:txBody>
      </p:sp>
      <p:cxnSp>
        <p:nvCxnSpPr>
          <p:cNvPr id="25" name="Curved Connector 24"/>
          <p:cNvCxnSpPr/>
          <p:nvPr/>
        </p:nvCxnSpPr>
        <p:spPr>
          <a:xfrm rot="10800000" flipV="1">
            <a:off x="4337956" y="1524000"/>
            <a:ext cx="1148445" cy="304800"/>
          </a:xfrm>
          <a:prstGeom prst="curvedConnector2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343400" y="2362200"/>
          <a:ext cx="37941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3" imgW="317160" imgH="545760" progId="">
                  <p:embed/>
                </p:oleObj>
              </mc:Choice>
              <mc:Fallback>
                <p:oleObj name="Equation" r:id="rId3" imgW="317160" imgH="54576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362200"/>
                        <a:ext cx="37941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581400" y="3505200"/>
          <a:ext cx="304800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5" imgW="177480" imgH="507960" progId="">
                  <p:embed/>
                </p:oleObj>
              </mc:Choice>
              <mc:Fallback>
                <p:oleObj name="Equation" r:id="rId5" imgW="177480" imgH="50796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05200"/>
                        <a:ext cx="304800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352800" y="2209800"/>
            <a:ext cx="3048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1</a:t>
            </a: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5794375" y="2438400"/>
          <a:ext cx="14446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7" imgW="736560" imgH="660240" progId="">
                  <p:embed/>
                </p:oleObj>
              </mc:Choice>
              <mc:Fallback>
                <p:oleObj name="Equation" r:id="rId7" imgW="736560" imgH="66024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75" y="2438400"/>
                        <a:ext cx="144462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1547</TotalTime>
  <Words>578</Words>
  <Application>Microsoft Macintosh PowerPoint</Application>
  <PresentationFormat>On-screen Show (4:3)</PresentationFormat>
  <Paragraphs>104</Paragraphs>
  <Slides>25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Lucida Sans Unicode</vt:lpstr>
      <vt:lpstr>Symbol</vt:lpstr>
      <vt:lpstr>Verdana</vt:lpstr>
      <vt:lpstr>Wingdings</vt:lpstr>
      <vt:lpstr>Wingdings 2</vt:lpstr>
      <vt:lpstr>Wingdings 3</vt:lpstr>
      <vt:lpstr>Concourse</vt:lpstr>
      <vt:lpstr>Equation</vt:lpstr>
      <vt:lpstr>The Unit Circle</vt:lpstr>
      <vt:lpstr>The Unit Circle</vt:lpstr>
      <vt:lpstr>These are the main degrees of the unit circle. </vt:lpstr>
      <vt:lpstr>Radian measurements</vt:lpstr>
      <vt:lpstr>PowerPoint Presentation</vt:lpstr>
      <vt:lpstr>PowerPoint Presentation</vt:lpstr>
      <vt:lpstr>30-60-90 Triangles</vt:lpstr>
      <vt:lpstr>PowerPoint Presentation</vt:lpstr>
      <vt:lpstr>PowerPoint Presentation</vt:lpstr>
      <vt:lpstr>PowerPoint Presentation</vt:lpstr>
      <vt:lpstr>45-45-90 Triangles</vt:lpstr>
      <vt:lpstr>PowerPoint Presentation</vt:lpstr>
      <vt:lpstr>PowerPoint Presentation</vt:lpstr>
      <vt:lpstr>PowerPoint Presentation</vt:lpstr>
      <vt:lpstr>PowerPoint Presentation</vt:lpstr>
      <vt:lpstr>Consider finding the sine, cosine, and tangent for each. </vt:lpstr>
      <vt:lpstr>Notice!</vt:lpstr>
      <vt:lpstr>Find the value of each.  </vt:lpstr>
      <vt:lpstr>tan(60o)</vt:lpstr>
      <vt:lpstr>Answers:</vt:lpstr>
      <vt:lpstr>Find the value of each.  </vt:lpstr>
      <vt:lpstr>Think about coterminal angles!</vt:lpstr>
      <vt:lpstr>Coterminal Angles in Radians</vt:lpstr>
      <vt:lpstr>Answers</vt:lpstr>
      <vt:lpstr>To prepare for next year…</vt:lpstr>
    </vt:vector>
  </TitlesOfParts>
  <Company> 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Trigonometry Day 2</dc:title>
  <dc:creator> </dc:creator>
  <cp:lastModifiedBy>Microsoft Office User</cp:lastModifiedBy>
  <cp:revision>17</cp:revision>
  <dcterms:created xsi:type="dcterms:W3CDTF">2009-04-17T23:16:41Z</dcterms:created>
  <dcterms:modified xsi:type="dcterms:W3CDTF">2020-04-08T18:58:05Z</dcterms:modified>
</cp:coreProperties>
</file>